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4" r:id="rId9"/>
    <p:sldId id="267" r:id="rId10"/>
    <p:sldId id="268" r:id="rId11"/>
    <p:sldId id="266" r:id="rId12"/>
    <p:sldId id="269" r:id="rId13"/>
    <p:sldId id="270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350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3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98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08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90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32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068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74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87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99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37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8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39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69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87086-A490-4124-A554-059D14FCB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/>
              <a:t>Group 2</a:t>
            </a:r>
          </a:p>
          <a:p>
            <a:pPr>
              <a:lnSpc>
                <a:spcPct val="90000"/>
              </a:lnSpc>
            </a:pPr>
            <a:r>
              <a:rPr lang="en-US" sz="1700" b="1"/>
              <a:t>Fengxia Dong, </a:t>
            </a:r>
            <a:r>
              <a:rPr lang="en-US" sz="1700" b="1" err="1"/>
              <a:t>Zhiyu</a:t>
            </a:r>
            <a:r>
              <a:rPr lang="en-US" sz="1700" b="1"/>
              <a:t> Ji, </a:t>
            </a:r>
            <a:r>
              <a:rPr lang="en-US" sz="1700" b="1" err="1"/>
              <a:t>Xinyue</a:t>
            </a:r>
            <a:r>
              <a:rPr lang="en-US" sz="1700" b="1"/>
              <a:t> Wang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4CFEC-AD7D-47B4-8F5E-9BF437038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r>
              <a:rPr lang="en-US" sz="4100"/>
              <a:t>Module 3</a:t>
            </a:r>
            <a:br>
              <a:rPr lang="en-US" sz="4100"/>
            </a:br>
            <a:r>
              <a:rPr lang="en-US" sz="4100">
                <a:latin typeface="Bahnschrift Light" panose="020B0502040204020203" pitchFamily="34" charset="0"/>
              </a:rPr>
              <a:t>Recommendations for Restaurants Serving Fast Food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18B6C2-5A4A-4586-B4C2-0EAE4BD2FC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" b="6226"/>
          <a:stretch/>
        </p:blipFill>
        <p:spPr>
          <a:xfrm>
            <a:off x="6606253" y="2038642"/>
            <a:ext cx="4942280" cy="278071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3349E48-23B3-4131-9BC7-4CEFBEF746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0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16"/>
    </mc:Choice>
    <mc:Fallback xmlns="">
      <p:transition spd="slow" advTm="12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F2E3EC-E2A5-47D9-BDED-C3372F5BD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Key Findings</a:t>
            </a:r>
            <a:endParaRPr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5A95B467-58F3-4DF5-BAFA-1E51F473A0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6890206"/>
              </p:ext>
            </p:extLst>
          </p:nvPr>
        </p:nvGraphicFramePr>
        <p:xfrm>
          <a:off x="4024467" y="1586993"/>
          <a:ext cx="7872168" cy="4983497"/>
        </p:xfrm>
        <a:graphic>
          <a:graphicData uri="http://schemas.openxmlformats.org/drawingml/2006/table">
            <a:tbl>
              <a:tblPr firstRow="1" firstCol="1" bandRow="1"/>
              <a:tblGrid>
                <a:gridCol w="945100">
                  <a:extLst>
                    <a:ext uri="{9D8B030D-6E8A-4147-A177-3AD203B41FA5}">
                      <a16:colId xmlns:a16="http://schemas.microsoft.com/office/drawing/2014/main" val="2807527454"/>
                    </a:ext>
                  </a:extLst>
                </a:gridCol>
                <a:gridCol w="1502684">
                  <a:extLst>
                    <a:ext uri="{9D8B030D-6E8A-4147-A177-3AD203B41FA5}">
                      <a16:colId xmlns:a16="http://schemas.microsoft.com/office/drawing/2014/main" val="1946803572"/>
                    </a:ext>
                  </a:extLst>
                </a:gridCol>
                <a:gridCol w="995021">
                  <a:extLst>
                    <a:ext uri="{9D8B030D-6E8A-4147-A177-3AD203B41FA5}">
                      <a16:colId xmlns:a16="http://schemas.microsoft.com/office/drawing/2014/main" val="1584038797"/>
                    </a:ext>
                  </a:extLst>
                </a:gridCol>
                <a:gridCol w="950176">
                  <a:extLst>
                    <a:ext uri="{9D8B030D-6E8A-4147-A177-3AD203B41FA5}">
                      <a16:colId xmlns:a16="http://schemas.microsoft.com/office/drawing/2014/main" val="3767059011"/>
                    </a:ext>
                  </a:extLst>
                </a:gridCol>
                <a:gridCol w="937484">
                  <a:extLst>
                    <a:ext uri="{9D8B030D-6E8A-4147-A177-3AD203B41FA5}">
                      <a16:colId xmlns:a16="http://schemas.microsoft.com/office/drawing/2014/main" val="3570425723"/>
                    </a:ext>
                  </a:extLst>
                </a:gridCol>
                <a:gridCol w="1130397">
                  <a:extLst>
                    <a:ext uri="{9D8B030D-6E8A-4147-A177-3AD203B41FA5}">
                      <a16:colId xmlns:a16="http://schemas.microsoft.com/office/drawing/2014/main" val="1857164894"/>
                    </a:ext>
                  </a:extLst>
                </a:gridCol>
                <a:gridCol w="125224">
                  <a:extLst>
                    <a:ext uri="{9D8B030D-6E8A-4147-A177-3AD203B41FA5}">
                      <a16:colId xmlns:a16="http://schemas.microsoft.com/office/drawing/2014/main" val="1502708416"/>
                    </a:ext>
                  </a:extLst>
                </a:gridCol>
                <a:gridCol w="538123">
                  <a:extLst>
                    <a:ext uri="{9D8B030D-6E8A-4147-A177-3AD203B41FA5}">
                      <a16:colId xmlns:a16="http://schemas.microsoft.com/office/drawing/2014/main" val="84149191"/>
                    </a:ext>
                  </a:extLst>
                </a:gridCol>
                <a:gridCol w="125224">
                  <a:extLst>
                    <a:ext uri="{9D8B030D-6E8A-4147-A177-3AD203B41FA5}">
                      <a16:colId xmlns:a16="http://schemas.microsoft.com/office/drawing/2014/main" val="4039402429"/>
                    </a:ext>
                  </a:extLst>
                </a:gridCol>
                <a:gridCol w="622735">
                  <a:extLst>
                    <a:ext uri="{9D8B030D-6E8A-4147-A177-3AD203B41FA5}">
                      <a16:colId xmlns:a16="http://schemas.microsoft.com/office/drawing/2014/main" val="1927545086"/>
                    </a:ext>
                  </a:extLst>
                </a:gridCol>
              </a:tblGrid>
              <a:tr h="6154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word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 estimates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p-value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word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 estimates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p-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25906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Service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Poor_service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-1.07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waiting-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40_minutes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-0.64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9415226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decent_price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Quick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2.10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0718462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apologies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-1.79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for_15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-0.38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2164602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horrible_service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-0.73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for_20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-0.79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1404379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friendliness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2.10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slow_and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-0.73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4471508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attitude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-0.23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Fast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0.68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9681662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rude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-1.35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minutes_to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-0.23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016051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the_service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0.09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in_line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-0.31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5676607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incompetent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-1.05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over_15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-0.91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5758063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Delivery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waited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-0.19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0.00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7994091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greet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6438824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their_job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-0.33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6692489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food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is_cold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-1.64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Sanitary 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clean_and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0.21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4617420"/>
                  </a:ext>
                </a:extLst>
              </a:tr>
              <a:tr h="24522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not_fresh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-1.81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condition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dirty_tables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1.29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570081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Huge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0.61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1462391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kids_meal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1.02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3492935"/>
                  </a:ext>
                </a:extLst>
              </a:tr>
              <a:tr h="2305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ingredients_and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0.74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0642167"/>
                  </a:ext>
                </a:extLst>
              </a:tr>
              <a:tr h="23194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were_delicious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0.37</a:t>
                      </a:r>
                      <a:endParaRPr lang="zh-CN" sz="10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9123075"/>
                  </a:ext>
                </a:extLst>
              </a:tr>
              <a:tr h="20157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Great_food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0.80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0.05</a:t>
                      </a:r>
                      <a:endParaRPr lang="zh-CN" sz="10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zh-CN" sz="10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338" marR="63338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9611769"/>
                  </a:ext>
                </a:extLst>
              </a:tr>
            </a:tbl>
          </a:graphicData>
        </a:graphic>
      </p:graphicFrame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11E31C4-E1B0-41D4-8929-E8D12EF3570E}"/>
              </a:ext>
            </a:extLst>
          </p:cNvPr>
          <p:cNvSpPr txBox="1">
            <a:spLocks/>
          </p:cNvSpPr>
          <p:nvPr/>
        </p:nvSpPr>
        <p:spPr>
          <a:xfrm>
            <a:off x="102909" y="2332355"/>
            <a:ext cx="3733014" cy="4160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dirty="0"/>
              <a:t>Results:</a:t>
            </a:r>
          </a:p>
          <a:p>
            <a:pPr lvl="1"/>
            <a:r>
              <a:rPr lang="en-US" altLang="zh-CN" sz="2400" dirty="0"/>
              <a:t>The most important words in those selected significant words are grouped in targeted areas as listed in the right table.</a:t>
            </a:r>
          </a:p>
          <a:p>
            <a:pPr lvl="1"/>
            <a:endParaRPr lang="zh-CN" altLang="en-US" dirty="0"/>
          </a:p>
        </p:txBody>
      </p:sp>
      <p:pic>
        <p:nvPicPr>
          <p:cNvPr id="16" name="音频 15">
            <a:hlinkClick r:id="" action="ppaction://media"/>
            <a:extLst>
              <a:ext uri="{FF2B5EF4-FFF2-40B4-BE49-F238E27FC236}">
                <a16:creationId xmlns:a16="http://schemas.microsoft.com/office/drawing/2014/main" id="{4ECC27B0-1F90-4048-87A5-CC680E7E8A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742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08"/>
    </mc:Choice>
    <mc:Fallback>
      <p:transition spd="slow" advTm="61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E9DB4-6612-43CD-BA1B-61D70BF9F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Recommendations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0471008-5509-4C71-8013-D744B5A71FF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17409"/>
                <a:ext cx="10515600" cy="4671926"/>
              </a:xfrm>
            </p:spPr>
            <p:txBody>
              <a:bodyPr>
                <a:normAutofit/>
              </a:bodyPr>
              <a:lstStyle/>
              <a:p>
                <a:r>
                  <a:rPr lang="en-US" altLang="zh-CN" b="1" dirty="0"/>
                  <a:t>Interpret the parameters of the model:</a:t>
                </a:r>
              </a:p>
              <a:p>
                <a:pPr lvl="1"/>
                <a:r>
                  <a:rPr lang="en-US" altLang="zh-CN" dirty="0"/>
                  <a:t>Normal:</a:t>
                </a:r>
              </a:p>
              <a:p>
                <a:pPr lvl="2"/>
                <a:r>
                  <a:rPr lang="en-US" altLang="zh-CN" dirty="0"/>
                  <a:t>The likelihood of the restaurant with “friendly” staff getting 3,4 or 5 stars</a:t>
                </a:r>
              </a:p>
              <a:p>
                <a:pPr marL="914400" lvl="2" indent="0">
                  <a:buNone/>
                </a:pPr>
                <a:r>
                  <a:rPr lang="en-US" altLang="zh-CN" dirty="0"/>
                  <a:t>    = 8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altLang="zh-CN" dirty="0"/>
                  <a:t> The likelihood of the restaurant without “friendly”.</a:t>
                </a:r>
              </a:p>
              <a:p>
                <a:pPr lvl="2"/>
                <a:r>
                  <a:rPr lang="en-US" altLang="zh-CN" dirty="0"/>
                  <a:t>The likelihood of the restaurant with “quick” service getting 3,4 or 5 stars</a:t>
                </a:r>
              </a:p>
              <a:p>
                <a:pPr marL="914400" lvl="2" indent="0">
                  <a:buNone/>
                </a:pPr>
                <a:r>
                  <a:rPr lang="en-US" altLang="zh-CN" dirty="0"/>
                  <a:t>    = 8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altLang="zh-CN" dirty="0"/>
                  <a:t> The likelihood of the restaurant without “quick”.</a:t>
                </a:r>
              </a:p>
              <a:p>
                <a:pPr lvl="2"/>
                <a:r>
                  <a:rPr lang="en-US" altLang="zh-CN" dirty="0"/>
                  <a:t>The likelihood of the restaurant with “delicious” food getting 3,4 or 5 stars</a:t>
                </a:r>
              </a:p>
              <a:p>
                <a:pPr marL="914400" lvl="2" indent="0">
                  <a:buNone/>
                </a:pPr>
                <a:r>
                  <a:rPr lang="en-US" altLang="zh-CN" dirty="0"/>
                  <a:t>    = 1.4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altLang="zh-CN" dirty="0"/>
                  <a:t> The likelihood of the restaurant without “delicious”.</a:t>
                </a:r>
              </a:p>
              <a:p>
                <a:pPr lvl="1"/>
                <a:r>
                  <a:rPr lang="en-US" altLang="zh-CN" dirty="0"/>
                  <a:t>Abnormal:</a:t>
                </a:r>
              </a:p>
              <a:p>
                <a:pPr lvl="2"/>
                <a:r>
                  <a:rPr lang="en-US" altLang="zh-CN" dirty="0"/>
                  <a:t>Restaurants with “dirty tables” have higher likelihood to get more stars. </a:t>
                </a:r>
              </a:p>
              <a:p>
                <a:pPr marL="914400" lvl="2" indent="0">
                  <a:buNone/>
                </a:pPr>
                <a:r>
                  <a:rPr lang="en-US" altLang="zh-CN" dirty="0"/>
                  <a:t>   ( Maybe because the original reviews are “no dirty tables”. )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0471008-5509-4C71-8013-D744B5A71F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17409"/>
                <a:ext cx="10515600" cy="4671926"/>
              </a:xfrm>
              <a:blipFill>
                <a:blip r:embed="rId4"/>
                <a:stretch>
                  <a:fillRect l="-1043" t="-143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7DC6E5EB-A8C2-4070-8C0D-192B4FB845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490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21"/>
    </mc:Choice>
    <mc:Fallback>
      <p:transition spd="slow" advTm="55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21283E-7321-44E6-BD1A-16202BE4B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Recommendations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E29D50-3E26-4A1D-85BD-9CA1F7452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7982"/>
            <a:ext cx="10515600" cy="4596511"/>
          </a:xfrm>
        </p:spPr>
        <p:txBody>
          <a:bodyPr/>
          <a:lstStyle/>
          <a:p>
            <a:r>
              <a:rPr lang="en-US" altLang="zh-CN" b="1" dirty="0"/>
              <a:t>Suggestions:</a:t>
            </a:r>
          </a:p>
          <a:p>
            <a:pPr lvl="1"/>
            <a:r>
              <a:rPr lang="en-US" altLang="zh-CN" dirty="0"/>
              <a:t>Train staff to provide good services, be friendly and reduce mistakes as much as possible.</a:t>
            </a:r>
          </a:p>
          <a:p>
            <a:pPr lvl="1"/>
            <a:r>
              <a:rPr lang="en-US" altLang="zh-CN" dirty="0"/>
              <a:t>Keep price at a reasonable level.</a:t>
            </a:r>
          </a:p>
          <a:p>
            <a:pPr lvl="1"/>
            <a:r>
              <a:rPr lang="en-US" altLang="zh-CN" dirty="0"/>
              <a:t>Use fresh ingredients in food and be kids friendly by offering “kids meal”.</a:t>
            </a:r>
          </a:p>
          <a:p>
            <a:pPr lvl="1"/>
            <a:r>
              <a:rPr lang="en-US" altLang="zh-CN" dirty="0"/>
              <a:t>While providing delicious food is important, consider increasing the portion of some food.</a:t>
            </a:r>
          </a:p>
          <a:p>
            <a:pPr lvl="1"/>
            <a:r>
              <a:rPr lang="en-US" altLang="zh-CN" dirty="0"/>
              <a:t>Reduce waiting time by preparing well before rush hours and training employees to be more efficient.</a:t>
            </a:r>
          </a:p>
          <a:p>
            <a:pPr lvl="1"/>
            <a:r>
              <a:rPr lang="en-US" altLang="zh-CN" dirty="0"/>
              <a:t>Clean the restaurants as thoroughly as possible.</a:t>
            </a:r>
          </a:p>
          <a:p>
            <a:pPr lvl="1"/>
            <a:endParaRPr lang="zh-CN" altLang="en-US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4D9BFAEF-961A-4E3B-8EE4-0530E88F30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10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265"/>
    </mc:Choice>
    <mc:Fallback>
      <p:transition spd="slow" advTm="45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BA140-BCC6-44D7-999F-697BE6889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Recommendations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92BBAE-6A15-476B-8895-5F8CE4BD5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2253"/>
            <a:ext cx="10515600" cy="416052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en-US" altLang="zh-CN" b="1" dirty="0"/>
              <a:t>Future directions of improvement:</a:t>
            </a:r>
          </a:p>
          <a:p>
            <a:pPr lvl="1">
              <a:lnSpc>
                <a:spcPct val="200000"/>
              </a:lnSpc>
            </a:pPr>
            <a:r>
              <a:rPr lang="en-US" altLang="zh-CN" dirty="0"/>
              <a:t>Consider higher value of “</a:t>
            </a:r>
            <a:r>
              <a:rPr lang="en-US" altLang="zh-CN" dirty="0" err="1"/>
              <a:t>ngram</a:t>
            </a:r>
            <a:r>
              <a:rPr lang="en-US" altLang="zh-CN" dirty="0"/>
              <a:t>” to avoid weird results such as  “dirty tables” mentioned previously.</a:t>
            </a:r>
          </a:p>
          <a:p>
            <a:pPr lvl="1">
              <a:lnSpc>
                <a:spcPct val="200000"/>
              </a:lnSpc>
            </a:pPr>
            <a:r>
              <a:rPr lang="en-US" altLang="zh-CN" dirty="0"/>
              <a:t>To make full use of known information, we can also fit a linear regression later to provide a numeric estimate of an increase in stars if adopting any of the suggestions.</a:t>
            </a:r>
            <a:endParaRPr lang="zh-CN" altLang="en-US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196E51F4-D279-47B9-AF3D-692859CCE7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92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69"/>
    </mc:Choice>
    <mc:Fallback>
      <p:transition spd="slow" advTm="27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676336-7D2F-0B4A-90AC-00CDA8650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209" y="64792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Shiny App Demonstration</a:t>
            </a:r>
            <a:b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kumimoji="1" lang="zh-CN" altLang="en-US" dirty="0"/>
          </a:p>
        </p:txBody>
      </p:sp>
      <p:pic>
        <p:nvPicPr>
          <p:cNvPr id="9" name="图片 8" descr="图表&#10;&#10;描述已自动生成">
            <a:extLst>
              <a:ext uri="{FF2B5EF4-FFF2-40B4-BE49-F238E27FC236}">
                <a16:creationId xmlns:a16="http://schemas.microsoft.com/office/drawing/2014/main" id="{CF783546-498D-CD42-ACB4-ED976B9E3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87" y="1594967"/>
            <a:ext cx="5786368" cy="49830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DEA2C35-DBDA-7448-B76B-587F0DEFD3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07108"/>
            <a:ext cx="5786368" cy="497092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Audio Recording 2020年12月3日 上午2:01:59" descr="Audio Recording 2020年12月3日 上午2:01:59">
            <a:hlinkClick r:id="" action="ppaction://media"/>
            <a:extLst>
              <a:ext uri="{FF2B5EF4-FFF2-40B4-BE49-F238E27FC236}">
                <a16:creationId xmlns:a16="http://schemas.microsoft.com/office/drawing/2014/main" id="{FA32C1FA-3905-2D42-9909-BDD4C64CDC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173110" y="572223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9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7F8CE-8408-4224-BB6A-EEE3E14B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99CB3-0FBA-4FA8-85EE-1FBEB31F7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Introduction and Motivation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Data Cleaning and Pre-Processing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Exploratory Data Analysis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Key Findings About Restaurants Serving Fast Foods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Recommendations for Restaurants Serving Fast Foods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  <a:t>Shiny App Demonstration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1656DCC-BA00-40C5-AC8A-D5D8B26F06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5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41"/>
    </mc:Choice>
    <mc:Fallback xmlns="">
      <p:transition spd="slow" advTm="29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1677-011A-406C-8801-B0D637DBE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659C5-9FF9-4B97-8AF3-F7036A27A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Our analysis focuses on </a:t>
            </a:r>
            <a:r>
              <a:rPr lang="en-US" u="sng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restaurants that provide fast food 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to customers.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heir average stars were only </a:t>
            </a:r>
            <a:r>
              <a:rPr lang="en-US" u="sng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2.69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on </a:t>
            </a:r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Yelp during the period of 10/2004 to 12/2019.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This category of restaurants has not been serving customers well.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They need advice to improve.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3BF11A9-AAA8-4E55-B2D8-514159DC0A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93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08"/>
    </mc:Choice>
    <mc:Fallback xmlns="">
      <p:transition spd="slow" advTm="26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16B6-44C4-4F73-B42F-2F545EB2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A7BC-A6F4-432C-86A4-7D00D4E4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businesses in business json file with “fast food” listed in its category.</a:t>
            </a:r>
          </a:p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reviews for the chosen businesses from review json file.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Select related users and tips from user json file and tip json file, respectively.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33,262 reviews by 21,741 users for 1,638 restaurants serving fast food with 5,823 tips.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2C9F61C-E11F-4EDC-ADC7-6007C75FFB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0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237"/>
    </mc:Choice>
    <mc:Fallback xmlns="">
      <p:transition spd="slow" advTm="56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16B6-44C4-4F73-B42F-2F545EB2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A7BC-A6F4-432C-86A4-7D00D4E4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U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tilize the R package “tidy2vec” to break the text into individual tokens and transform the list of tokens into a vector space.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P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rune words occurring less than 10 times and those appearing in less than 0.1% of reviews. 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C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reate a document-term matrix (DTM) for our further analysis. </a:t>
            </a:r>
          </a:p>
          <a:p>
            <a:pPr lvl="1"/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 total, we have 15,163 words in the DTM.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2665330-988B-45FA-8473-7EEE642B9D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687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481"/>
    </mc:Choice>
    <mc:Fallback xmlns="">
      <p:transition spd="slow" advTm="37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37A0-44B1-4268-BA9A-DF1788BB8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9B241-1EA1-47DC-90AA-39FA2ECC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Selected restaurants are located in the states of Illinois, Ohio, Wisconsin, and Pennsylvania, with average stars ranging from 2.64 to 2.82.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Mean of stars is 2.69 with standard deviation of 0.94.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C2F478-3A7D-4623-9561-0C79DDBCC19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893" y="4018547"/>
            <a:ext cx="3223565" cy="257673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390A686-174C-43EC-8C32-BABE413C44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16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87"/>
    </mc:Choice>
    <mc:Fallback xmlns="">
      <p:transition spd="slow" advTm="39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37A0-44B1-4268-BA9A-DF1788BB8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9B241-1EA1-47DC-90AA-39FA2ECC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E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xamine the frequency of words appearing in reviews by using “</a:t>
            </a:r>
            <a:r>
              <a:rPr lang="en-US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tidytext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” package in R.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92CEE-08EC-4EDA-A741-C0155E337D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702" y="2561829"/>
            <a:ext cx="5631975" cy="42239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FEB8E1-0400-4547-8BE1-0E7D68DAEB5D}"/>
              </a:ext>
            </a:extLst>
          </p:cNvPr>
          <p:cNvSpPr txBox="1"/>
          <p:nvPr/>
        </p:nvSpPr>
        <p:spPr>
          <a:xfrm>
            <a:off x="793301" y="2911642"/>
            <a:ext cx="46422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ea typeface="SimSun" panose="02010600030101010101" pitchFamily="2" charset="-122"/>
              </a:rPr>
              <a:t>Words that are not useful for an analysis are excluded.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0EFDA63-26DA-4CDC-ADA8-8BEF00B73B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07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09"/>
    </mc:Choice>
    <mc:Fallback xmlns="">
      <p:transition spd="slow" advTm="32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CAA20-FD21-4063-B698-18A15ACEC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Key Findings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482F651-2CA0-4E5F-A227-E91A1D05DF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b="1" dirty="0"/>
                  <a:t>Methods:</a:t>
                </a:r>
              </a:p>
              <a:p>
                <a:pPr lvl="1"/>
                <a:r>
                  <a:rPr lang="en-US" altLang="zh-CN" dirty="0"/>
                  <a:t>After NLP, we create a dummy variable as the response variable.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≜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0,  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𝑡h𝑒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𝑠𝑡𝑎𝑟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𝑖𝑠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1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𝑜𝑟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 2.</m:t>
                              </m:r>
                            </m:e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1,  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𝑜𝑡h𝑒𝑟𝑤𝑖𝑠𝑒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.                  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dirty="0"/>
              </a:p>
              <a:p>
                <a:pPr lvl="1"/>
                <a:r>
                  <a:rPr lang="en-US" altLang="zh-CN" dirty="0"/>
                  <a:t>We fit a binomial logistic regression with LASSO to find words significantly affecting the restaurants’ ratings. The optimal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we used in this model  is selected through cross validation to minimize MSE which is 0.0015.</a:t>
                </a:r>
              </a:p>
              <a:p>
                <a:pPr lvl="1"/>
                <a:r>
                  <a:rPr lang="en-US" altLang="zh-CN" dirty="0"/>
                  <a:t>We also test the statistical significance of those parameter estimations. The p-values are calculated at 95% level.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482F651-2CA0-4E5F-A227-E91A1D05DF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43" t="-1464" r="-464" b="-14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" name="音频 23">
            <a:hlinkClick r:id="" action="ppaction://media"/>
            <a:extLst>
              <a:ext uri="{FF2B5EF4-FFF2-40B4-BE49-F238E27FC236}">
                <a16:creationId xmlns:a16="http://schemas.microsoft.com/office/drawing/2014/main" id="{56A74482-DE39-4836-938D-F4F41AAB3B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08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11"/>
    </mc:Choice>
    <mc:Fallback>
      <p:transition spd="slow" advTm="47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3C12D1-4A1F-4488-B19F-5881EEA26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Key Findings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BF24B82-CBBE-436E-89D5-FB5C3CE3A9D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11679"/>
                <a:ext cx="10515599" cy="4398547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3000" b="1" dirty="0"/>
                  <a:t>Details in the process: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altLang="zh-CN" sz="2600" dirty="0"/>
                  <a:t>LASSO selects 3204 words from 15163 effective words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600" b="0" i="1"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lang="en-US" altLang="zh-CN" sz="2600" b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zh-CN" altLang="en-US" sz="2600" dirty="0"/>
                  <a:t> </a:t>
                </a:r>
                <a:r>
                  <a:rPr lang="en-US" altLang="zh-CN" sz="2600" dirty="0"/>
                  <a:t>of 0.81.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altLang="zh-CN" sz="2600" dirty="0"/>
                  <a:t>Among these 3204 words, 244 are statistically significant at 95% level.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altLang="zh-CN" sz="2600" dirty="0"/>
                  <a:t>To provide useful and specific suggestions, we delete those general words such as “well done”, “fun”, “excellent”, “terrible”, “dissatisfied” and so on.</a:t>
                </a:r>
                <a:endParaRPr lang="zh-CN" altLang="en-US" sz="2600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BF24B82-CBBE-436E-89D5-FB5C3CE3A9D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11679"/>
                <a:ext cx="10515599" cy="4398547"/>
              </a:xfrm>
              <a:blipFill>
                <a:blip r:embed="rId4"/>
                <a:stretch>
                  <a:fillRect l="-10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音频 21">
            <a:hlinkClick r:id="" action="ppaction://media"/>
            <a:extLst>
              <a:ext uri="{FF2B5EF4-FFF2-40B4-BE49-F238E27FC236}">
                <a16:creationId xmlns:a16="http://schemas.microsoft.com/office/drawing/2014/main" id="{DD3002FB-EDD3-4778-908A-529D762FFA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75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63"/>
    </mc:Choice>
    <mc:Fallback>
      <p:transition spd="slow" advTm="36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261A2E"/>
      </a:dk2>
      <a:lt2>
        <a:srgbClr val="F0F1F3"/>
      </a:lt2>
      <a:accent1>
        <a:srgbClr val="B79F48"/>
      </a:accent1>
      <a:accent2>
        <a:srgbClr val="B1663B"/>
      </a:accent2>
      <a:accent3>
        <a:srgbClr val="C34D53"/>
      </a:accent3>
      <a:accent4>
        <a:srgbClr val="B13B73"/>
      </a:accent4>
      <a:accent5>
        <a:srgbClr val="C34DB6"/>
      </a:accent5>
      <a:accent6>
        <a:srgbClr val="8D3BB1"/>
      </a:accent6>
      <a:hlink>
        <a:srgbClr val="4A64C2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911</Words>
  <Application>Microsoft Office PowerPoint</Application>
  <PresentationFormat>宽屏</PresentationFormat>
  <Paragraphs>184</Paragraphs>
  <Slides>14</Slides>
  <Notes>0</Notes>
  <HiddenSlides>0</HiddenSlides>
  <MMClips>14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Bahnschrift Light</vt:lpstr>
      <vt:lpstr>Calibri</vt:lpstr>
      <vt:lpstr>Cambria Math</vt:lpstr>
      <vt:lpstr>Century Gothic</vt:lpstr>
      <vt:lpstr>Elephant</vt:lpstr>
      <vt:lpstr>Times New Roman</vt:lpstr>
      <vt:lpstr>BrushVTI</vt:lpstr>
      <vt:lpstr>Module 3 Recommendations for Restaurants Serving Fast Food </vt:lpstr>
      <vt:lpstr>Contents</vt:lpstr>
      <vt:lpstr>Introduction and Motivation</vt:lpstr>
      <vt:lpstr>Data Cleaning and Pre-Processing</vt:lpstr>
      <vt:lpstr>Data Cleaning and Pre-Processing</vt:lpstr>
      <vt:lpstr>Exploratory Data Analysis</vt:lpstr>
      <vt:lpstr>Exploratory Data Analysis</vt:lpstr>
      <vt:lpstr>Key Findings</vt:lpstr>
      <vt:lpstr>Key Findings</vt:lpstr>
      <vt:lpstr>Key Findings</vt:lpstr>
      <vt:lpstr>Recommendations</vt:lpstr>
      <vt:lpstr>Recommendations</vt:lpstr>
      <vt:lpstr>Recommendations</vt:lpstr>
      <vt:lpstr>Shiny App Demonstration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3 Recommendations for Restaurants Serving Fast Food </dc:title>
  <dc:creator>Fengxia Dong</dc:creator>
  <cp:lastModifiedBy>S XYY</cp:lastModifiedBy>
  <cp:revision>22</cp:revision>
  <dcterms:created xsi:type="dcterms:W3CDTF">2020-12-02T05:37:43Z</dcterms:created>
  <dcterms:modified xsi:type="dcterms:W3CDTF">2020-12-03T00:40:10Z</dcterms:modified>
</cp:coreProperties>
</file>

<file path=docProps/thumbnail.jpeg>
</file>